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73" r:id="rId5"/>
    <p:sldId id="298" r:id="rId6"/>
    <p:sldId id="275" r:id="rId7"/>
    <p:sldId id="297" r:id="rId8"/>
    <p:sldId id="294" r:id="rId9"/>
    <p:sldId id="293" r:id="rId10"/>
    <p:sldId id="282" r:id="rId11"/>
    <p:sldId id="299" r:id="rId12"/>
    <p:sldId id="304" r:id="rId13"/>
    <p:sldId id="267" r:id="rId14"/>
    <p:sldId id="266" r:id="rId15"/>
    <p:sldId id="308" r:id="rId16"/>
    <p:sldId id="289" r:id="rId17"/>
    <p:sldId id="305" r:id="rId18"/>
    <p:sldId id="296" r:id="rId19"/>
    <p:sldId id="306" r:id="rId20"/>
    <p:sldId id="30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60" d="100"/>
          <a:sy n="60" d="100"/>
        </p:scale>
        <p:origin x="52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EB43FFF0-84AF-44AB-8AFD-28F7E4EB1528}" type="datetimeFigureOut">
              <a:rPr lang="de-DE" smtClean="0"/>
              <a:t>19.01.2026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8FE9B629-3246-404A-82EA-6A4479E3B687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A282C18-AC32-0AF3-8ED7-3BAE484068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550" y="555530"/>
            <a:ext cx="1296557" cy="105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571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FFF0-84AF-44AB-8AFD-28F7E4EB1528}" type="datetimeFigureOut">
              <a:rPr lang="de-DE" smtClean="0"/>
              <a:t>19.01.2026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9B629-3246-404A-82EA-6A4479E3B687}" type="slidenum">
              <a:rPr lang="de-DE" smtClean="0"/>
              <a:t>‹Nr.›</a:t>
            </a:fld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17184AF-EE8C-2F14-A979-0E8958E104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550" y="555530"/>
            <a:ext cx="1296557" cy="105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450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FFF0-84AF-44AB-8AFD-28F7E4EB1528}" type="datetimeFigureOut">
              <a:rPr lang="de-DE" smtClean="0"/>
              <a:t>19.01.2026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9B629-3246-404A-82EA-6A4479E3B687}" type="slidenum">
              <a:rPr lang="de-DE" smtClean="0"/>
              <a:t>‹Nr.›</a:t>
            </a:fld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100EF89-1013-3662-EE9A-FFF267DE8D4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550" y="555530"/>
            <a:ext cx="1296557" cy="105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608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FFF0-84AF-44AB-8AFD-28F7E4EB1528}" type="datetimeFigureOut">
              <a:rPr lang="de-DE" smtClean="0"/>
              <a:t>19.01.2026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9B629-3246-404A-82EA-6A4479E3B687}" type="slidenum">
              <a:rPr lang="de-DE" smtClean="0"/>
              <a:t>‹Nr.›</a:t>
            </a:fld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2048B1C-C272-8FE6-2309-08BC4A9BD7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550" y="555530"/>
            <a:ext cx="1296557" cy="105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587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FFF0-84AF-44AB-8AFD-28F7E4EB1528}" type="datetimeFigureOut">
              <a:rPr lang="de-DE" smtClean="0"/>
              <a:t>19.01.2026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9B629-3246-404A-82EA-6A4479E3B687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70AD259-DDC5-3D6C-F281-01A36DAD64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550" y="555530"/>
            <a:ext cx="1296557" cy="105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966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FFF0-84AF-44AB-8AFD-28F7E4EB1528}" type="datetimeFigureOut">
              <a:rPr lang="de-DE" smtClean="0"/>
              <a:t>19.01.2026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9B629-3246-404A-82EA-6A4479E3B687}" type="slidenum">
              <a:rPr lang="de-DE" smtClean="0"/>
              <a:t>‹Nr.›</a:t>
            </a:fld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26F2B1E-388A-DA08-C751-F84CF1EBAD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550" y="555530"/>
            <a:ext cx="1296557" cy="105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0070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FFF0-84AF-44AB-8AFD-28F7E4EB1528}" type="datetimeFigureOut">
              <a:rPr lang="de-DE" smtClean="0"/>
              <a:t>19.01.2026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9B629-3246-404A-82EA-6A4479E3B687}" type="slidenum">
              <a:rPr lang="de-DE" smtClean="0"/>
              <a:t>‹Nr.›</a:t>
            </a:fld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8D2012B-8B2C-C85C-678B-54E8158A99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550" y="555530"/>
            <a:ext cx="1296557" cy="105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054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FFF0-84AF-44AB-8AFD-28F7E4EB1528}" type="datetimeFigureOut">
              <a:rPr lang="de-DE" smtClean="0"/>
              <a:t>19.01.2026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9B629-3246-404A-82EA-6A4479E3B687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A967CB8-CF86-D35D-1928-83A2381C64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550" y="555530"/>
            <a:ext cx="1296557" cy="105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5667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FFF0-84AF-44AB-8AFD-28F7E4EB1528}" type="datetimeFigureOut">
              <a:rPr lang="de-DE" smtClean="0"/>
              <a:t>19.01.2026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9B629-3246-404A-82EA-6A4479E3B687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671EF27-70D0-9C2D-22B0-775F945366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550" y="555530"/>
            <a:ext cx="1296557" cy="105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474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FFF0-84AF-44AB-8AFD-28F7E4EB1528}" type="datetimeFigureOut">
              <a:rPr lang="de-DE" smtClean="0"/>
              <a:t>19.01.2026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9B629-3246-404A-82EA-6A4479E3B687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D216712-77D0-2AE2-18DA-D5BB5AD221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550" y="555530"/>
            <a:ext cx="1296557" cy="105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61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FFF0-84AF-44AB-8AFD-28F7E4EB1528}" type="datetimeFigureOut">
              <a:rPr lang="de-DE" smtClean="0"/>
              <a:t>19.01.2026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de-DE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9B629-3246-404A-82EA-6A4479E3B687}" type="slidenum">
              <a:rPr lang="de-DE" smtClean="0"/>
              <a:t>‹Nr.›</a:t>
            </a:fld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62B1671-B982-9616-9102-0C9070FEE0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550" y="555530"/>
            <a:ext cx="1296557" cy="105159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30669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FFF0-84AF-44AB-8AFD-28F7E4EB1528}" type="datetimeFigureOut">
              <a:rPr lang="de-DE" smtClean="0"/>
              <a:t>19.01.2026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9B629-3246-404A-82EA-6A4479E3B687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1D0F720-A9A6-3912-408A-9EBBB59630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550" y="555530"/>
            <a:ext cx="1296557" cy="105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972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FFF0-84AF-44AB-8AFD-28F7E4EB1528}" type="datetimeFigureOut">
              <a:rPr lang="de-DE" smtClean="0"/>
              <a:t>19.01.2026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9B629-3246-404A-82EA-6A4479E3B687}" type="slidenum">
              <a:rPr lang="de-DE" smtClean="0"/>
              <a:t>‹Nr.›</a:t>
            </a:fld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D6C41E7-C805-4692-82F7-614999A2DA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550" y="555530"/>
            <a:ext cx="1296557" cy="105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971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FFF0-84AF-44AB-8AFD-28F7E4EB1528}" type="datetimeFigureOut">
              <a:rPr lang="de-DE" smtClean="0"/>
              <a:t>19.01.2026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9B629-3246-404A-82EA-6A4479E3B687}" type="slidenum">
              <a:rPr lang="de-DE" smtClean="0"/>
              <a:t>‹Nr.›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0427FCF-321E-239C-E0AA-D2B7041ADF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550" y="555530"/>
            <a:ext cx="1296557" cy="105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100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FFF0-84AF-44AB-8AFD-28F7E4EB1528}" type="datetimeFigureOut">
              <a:rPr lang="de-DE" smtClean="0"/>
              <a:t>19.01.2026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9B629-3246-404A-82EA-6A4479E3B687}" type="slidenum">
              <a:rPr lang="de-DE" smtClean="0"/>
              <a:t>‹Nr.›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C168D88-803D-5124-B3B2-504B8A5326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550" y="555530"/>
            <a:ext cx="1296557" cy="105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153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FFF0-84AF-44AB-8AFD-28F7E4EB1528}" type="datetimeFigureOut">
              <a:rPr lang="de-DE" smtClean="0"/>
              <a:t>19.01.2026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9B629-3246-404A-82EA-6A4479E3B687}" type="slidenum">
              <a:rPr lang="de-DE" smtClean="0"/>
              <a:t>‹Nr.›</a:t>
            </a:fld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37CD6818-029E-9E50-595B-36D15A09C7C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550" y="555530"/>
            <a:ext cx="1296557" cy="105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727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FFF0-84AF-44AB-8AFD-28F7E4EB1528}" type="datetimeFigureOut">
              <a:rPr lang="de-DE" smtClean="0"/>
              <a:t>19.01.2026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9B629-3246-404A-82EA-6A4479E3B687}" type="slidenum">
              <a:rPr lang="de-DE" smtClean="0"/>
              <a:t>‹Nr.›</a:t>
            </a:fld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FCE019DC-A224-4B55-0144-7564D544B1E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550" y="555530"/>
            <a:ext cx="1296557" cy="105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400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B43FFF0-84AF-44AB-8AFD-28F7E4EB1528}" type="datetimeFigureOut">
              <a:rPr lang="de-DE" smtClean="0"/>
              <a:t>19.01.2026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de-DE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8FE9B629-3246-404A-82EA-6A4479E3B6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544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7" r="5141"/>
          <a:stretch>
            <a:fillRect/>
          </a:stretch>
        </p:blipFill>
        <p:spPr bwMode="auto">
          <a:xfrm>
            <a:off x="6916800" y="1939601"/>
            <a:ext cx="4120246" cy="3884457"/>
          </a:xfrm>
          <a:prstGeom prst="rect">
            <a:avLst/>
          </a:prstGeom>
          <a:ln w="25400" algn="ctr">
            <a:solidFill>
              <a:schemeClr val="accent3">
                <a:lumMod val="40000"/>
                <a:lumOff val="60000"/>
              </a:schemeClr>
            </a:solidFill>
            <a:round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9EAFE84-D725-47E7-9328-B80752087C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7305" y="1091099"/>
            <a:ext cx="5950695" cy="2047875"/>
          </a:xfrm>
        </p:spPr>
        <p:txBody>
          <a:bodyPr/>
          <a:lstStyle/>
          <a:p>
            <a:r>
              <a:rPr lang="de-DE" dirty="0"/>
              <a:t>Praxisabend Gemeindeteam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A9926FF-53CB-4649-90D7-AA752B5A11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3505" y="3205058"/>
            <a:ext cx="3481649" cy="815065"/>
          </a:xfrm>
        </p:spPr>
        <p:txBody>
          <a:bodyPr/>
          <a:lstStyle/>
          <a:p>
            <a:r>
              <a:rPr lang="de-DE" dirty="0"/>
              <a:t>Herzlich Willkommen</a:t>
            </a:r>
          </a:p>
        </p:txBody>
      </p:sp>
      <p:sp>
        <p:nvSpPr>
          <p:cNvPr id="4" name="Rechteck 3"/>
          <p:cNvSpPr/>
          <p:nvPr/>
        </p:nvSpPr>
        <p:spPr>
          <a:xfrm>
            <a:off x="1154954" y="4624685"/>
            <a:ext cx="915109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Unser Thema: </a:t>
            </a:r>
            <a:br>
              <a:rPr lang="de-DE" sz="3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sz="3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Gut starten mit der Gemeindeversammlung</a:t>
            </a:r>
          </a:p>
          <a:p>
            <a:pPr algn="ctr"/>
            <a:endParaRPr lang="de-DE" sz="3200" b="1" dirty="0">
              <a:solidFill>
                <a:schemeClr val="accent3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689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78331D-34A6-4136-8C84-11043167D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Gemeinde – Gemeindeteam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8C936A2-BF3C-433F-8252-F78D5C5BB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9956391" cy="34163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400" dirty="0"/>
              <a:t>Das Gemeindeteam</a:t>
            </a:r>
          </a:p>
          <a:p>
            <a:pPr marL="0" indent="0">
              <a:buNone/>
            </a:pPr>
            <a:endParaRPr lang="de-DE" sz="800" dirty="0"/>
          </a:p>
          <a:p>
            <a:r>
              <a:rPr lang="de-DE" sz="2400" dirty="0"/>
              <a:t>ist Ausdruck der </a:t>
            </a:r>
            <a:r>
              <a:rPr lang="de-DE" sz="2400" b="1" dirty="0"/>
              <a:t>Verantwortung der Gemeinde </a:t>
            </a:r>
            <a:br>
              <a:rPr lang="de-DE" sz="2400" b="1" dirty="0"/>
            </a:br>
            <a:r>
              <a:rPr lang="de-DE" sz="2400" dirty="0"/>
              <a:t>für die Erfüllung der Grunddienste im Nahbereich</a:t>
            </a:r>
            <a:br>
              <a:rPr lang="de-DE" sz="2400" dirty="0"/>
            </a:br>
            <a:endParaRPr lang="de-DE" sz="800" dirty="0"/>
          </a:p>
          <a:p>
            <a:r>
              <a:rPr lang="de-DE" sz="2400" b="1" dirty="0"/>
              <a:t>kümmert sich </a:t>
            </a:r>
            <a:r>
              <a:rPr lang="de-DE" sz="2400" dirty="0"/>
              <a:t>um die Verwirklichung der Grunddienste vor Ort</a:t>
            </a:r>
            <a:br>
              <a:rPr lang="de-DE" sz="2400" dirty="0"/>
            </a:br>
            <a:endParaRPr lang="de-DE" sz="800" dirty="0"/>
          </a:p>
          <a:p>
            <a:r>
              <a:rPr lang="de-DE" sz="2400" dirty="0"/>
              <a:t>ist das </a:t>
            </a:r>
            <a:r>
              <a:rPr lang="de-DE" sz="2400" b="1" dirty="0"/>
              <a:t>Leitung</a:t>
            </a:r>
            <a:r>
              <a:rPr lang="de-DE" sz="2400" dirty="0"/>
              <a:t>steam der Gemeinde </a:t>
            </a:r>
            <a:br>
              <a:rPr lang="de-DE" sz="2400" dirty="0"/>
            </a:br>
            <a:r>
              <a:rPr lang="de-DE" sz="2400" dirty="0"/>
              <a:t>und kümmert sich als solches um die Umsetzung </a:t>
            </a:r>
            <a:br>
              <a:rPr lang="de-DE" sz="2400" dirty="0"/>
            </a:br>
            <a:r>
              <a:rPr lang="de-DE" sz="2400" dirty="0"/>
              <a:t>der Gesamtstrategie der Pfarrei vor Ort</a:t>
            </a:r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04075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570577-AEB6-AC3B-0A75-D6411ADF44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CABECE-5422-B4D9-05B2-A3B508A14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Gemeinde – Gemeindeteam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AADFE5-37A0-2BF2-1891-DF07479CD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10436682" cy="40725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400" dirty="0"/>
              <a:t>Das Gemeindeteam</a:t>
            </a:r>
          </a:p>
          <a:p>
            <a:pPr marL="0" indent="0">
              <a:buNone/>
            </a:pPr>
            <a:endParaRPr lang="de-DE" sz="800" dirty="0"/>
          </a:p>
          <a:p>
            <a:r>
              <a:rPr lang="de-DE" sz="2400" dirty="0"/>
              <a:t>richtet die Erfüllung seiner Aufgaben an den Bedarfen der Menschen &amp; den eigenen Ressourcen aus</a:t>
            </a:r>
            <a:br>
              <a:rPr lang="de-DE" sz="2400" dirty="0"/>
            </a:br>
            <a:endParaRPr lang="de-DE" sz="800" dirty="0"/>
          </a:p>
          <a:p>
            <a:r>
              <a:rPr lang="de-DE" sz="2400" dirty="0"/>
              <a:t>besteht aus </a:t>
            </a:r>
            <a:r>
              <a:rPr lang="de-DE" sz="2400" b="1" dirty="0"/>
              <a:t>mind. 3 Personen</a:t>
            </a:r>
            <a:r>
              <a:rPr lang="de-DE" sz="2400" dirty="0"/>
              <a:t>, durch Pfarreirat berufen oder von einer Gemeindeversammlung gewählt </a:t>
            </a:r>
            <a:br>
              <a:rPr lang="de-DE" sz="2400" dirty="0"/>
            </a:br>
            <a:endParaRPr lang="de-DE" sz="800" dirty="0"/>
          </a:p>
          <a:p>
            <a:r>
              <a:rPr lang="de-DE" sz="2400" dirty="0"/>
              <a:t>beruft </a:t>
            </a:r>
            <a:r>
              <a:rPr lang="de-DE" sz="2400" b="1" dirty="0"/>
              <a:t>Gemeindeversammlungen</a:t>
            </a:r>
            <a:r>
              <a:rPr lang="de-DE" sz="2400" dirty="0"/>
              <a:t> ein und leitet sie</a:t>
            </a:r>
          </a:p>
          <a:p>
            <a:endParaRPr lang="de-DE" sz="2400" dirty="0"/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62969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D8A3B9-A588-7221-1E1C-1E130011BD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2AB45B-165B-7BAC-9930-CBB82C8E1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Gemeinde, </a:t>
            </a:r>
            <a:r>
              <a:rPr lang="de-DE" dirty="0" err="1"/>
              <a:t>GVersammlung</a:t>
            </a:r>
            <a:r>
              <a:rPr lang="de-DE" dirty="0"/>
              <a:t>, </a:t>
            </a:r>
            <a:r>
              <a:rPr lang="de-DE" dirty="0" err="1"/>
              <a:t>GTeam</a:t>
            </a:r>
            <a:endParaRPr lang="de-DE" dirty="0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23D276A6-3976-0F01-84A0-35157141B4C2}"/>
              </a:ext>
            </a:extLst>
          </p:cNvPr>
          <p:cNvGrpSpPr/>
          <p:nvPr/>
        </p:nvGrpSpPr>
        <p:grpSpPr>
          <a:xfrm>
            <a:off x="724046" y="2333475"/>
            <a:ext cx="10910164" cy="4370832"/>
            <a:chOff x="724046" y="2333475"/>
            <a:chExt cx="10910164" cy="4370832"/>
          </a:xfrm>
        </p:grpSpPr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BE61C681-771C-5878-B587-847A1B3EFD9B}"/>
                </a:ext>
              </a:extLst>
            </p:cNvPr>
            <p:cNvSpPr/>
            <p:nvPr/>
          </p:nvSpPr>
          <p:spPr>
            <a:xfrm>
              <a:off x="724046" y="2333475"/>
              <a:ext cx="10910164" cy="4370832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" name="Textfeld 2">
              <a:extLst>
                <a:ext uri="{FF2B5EF4-FFF2-40B4-BE49-F238E27FC236}">
                  <a16:creationId xmlns:a16="http://schemas.microsoft.com/office/drawing/2014/main" id="{3EB6B7EE-EA1B-AC18-1678-177FF510ACC6}"/>
                </a:ext>
              </a:extLst>
            </p:cNvPr>
            <p:cNvSpPr txBox="1"/>
            <p:nvPr/>
          </p:nvSpPr>
          <p:spPr>
            <a:xfrm rot="19505839">
              <a:off x="837268" y="3794706"/>
              <a:ext cx="20174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chemeClr val="bg1"/>
                  </a:solidFill>
                </a:rPr>
                <a:t>Gottesdienst</a:t>
              </a:r>
            </a:p>
          </p:txBody>
        </p:sp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CDA365EE-E466-2170-3F09-34E9D567AD17}"/>
                </a:ext>
              </a:extLst>
            </p:cNvPr>
            <p:cNvSpPr txBox="1"/>
            <p:nvPr/>
          </p:nvSpPr>
          <p:spPr>
            <a:xfrm rot="1940841">
              <a:off x="9463214" y="4009905"/>
              <a:ext cx="20174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err="1">
                  <a:solidFill>
                    <a:schemeClr val="bg1"/>
                  </a:solidFill>
                </a:rPr>
                <a:t>Nächstendienst</a:t>
              </a:r>
              <a:endParaRPr lang="de-DE" dirty="0">
                <a:solidFill>
                  <a:schemeClr val="bg1"/>
                </a:solidFill>
              </a:endParaRPr>
            </a:p>
          </p:txBody>
        </p:sp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417152A0-614B-E6F1-D70A-7A98E86D7217}"/>
                </a:ext>
              </a:extLst>
            </p:cNvPr>
            <p:cNvSpPr txBox="1"/>
            <p:nvPr/>
          </p:nvSpPr>
          <p:spPr>
            <a:xfrm rot="20827485">
              <a:off x="2932070" y="2927685"/>
              <a:ext cx="20174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chemeClr val="bg1"/>
                  </a:solidFill>
                </a:rPr>
                <a:t>Gemeinschaft</a:t>
              </a:r>
            </a:p>
          </p:txBody>
        </p: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E9F8883F-8DDA-4D38-1501-BD720B1B15EA}"/>
                </a:ext>
              </a:extLst>
            </p:cNvPr>
            <p:cNvSpPr txBox="1"/>
            <p:nvPr/>
          </p:nvSpPr>
          <p:spPr>
            <a:xfrm rot="1101374">
              <a:off x="7778647" y="3066091"/>
              <a:ext cx="20174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chemeClr val="bg1"/>
                  </a:solidFill>
                </a:rPr>
                <a:t>Verkündigung</a:t>
              </a:r>
            </a:p>
          </p:txBody>
        </p: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30FE2804-365C-F665-EF21-E1F51374CC3A}"/>
                </a:ext>
              </a:extLst>
            </p:cNvPr>
            <p:cNvSpPr txBox="1"/>
            <p:nvPr/>
          </p:nvSpPr>
          <p:spPr>
            <a:xfrm>
              <a:off x="4848679" y="2522893"/>
              <a:ext cx="29231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chemeClr val="bg1"/>
                  </a:solidFill>
                </a:rPr>
                <a:t>Christus begegnen in…</a:t>
              </a:r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ED99E918-AEA4-CB69-2E92-F2ABBC981A03}"/>
                </a:ext>
              </a:extLst>
            </p:cNvPr>
            <p:cNvSpPr txBox="1"/>
            <p:nvPr/>
          </p:nvSpPr>
          <p:spPr>
            <a:xfrm>
              <a:off x="4717559" y="3175476"/>
              <a:ext cx="29231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b="1" dirty="0">
                  <a:solidFill>
                    <a:schemeClr val="bg1"/>
                  </a:solidFill>
                </a:rPr>
                <a:t>Gemeinde</a:t>
              </a:r>
            </a:p>
          </p:txBody>
        </p:sp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00C93A03-D370-6762-CACF-F2F0ABD250F3}"/>
              </a:ext>
            </a:extLst>
          </p:cNvPr>
          <p:cNvGrpSpPr/>
          <p:nvPr/>
        </p:nvGrpSpPr>
        <p:grpSpPr>
          <a:xfrm>
            <a:off x="1974285" y="3868369"/>
            <a:ext cx="8428155" cy="2575654"/>
            <a:chOff x="1974285" y="3120228"/>
            <a:chExt cx="8428155" cy="2575654"/>
          </a:xfrm>
        </p:grpSpPr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6C72BDE2-F30E-5106-760C-22F44B207F8F}"/>
                </a:ext>
              </a:extLst>
            </p:cNvPr>
            <p:cNvGrpSpPr/>
            <p:nvPr/>
          </p:nvGrpSpPr>
          <p:grpSpPr>
            <a:xfrm>
              <a:off x="1974285" y="3120228"/>
              <a:ext cx="8428155" cy="2575654"/>
              <a:chOff x="1849699" y="1482985"/>
              <a:chExt cx="8428155" cy="2575654"/>
            </a:xfrm>
          </p:grpSpPr>
          <p:sp>
            <p:nvSpPr>
              <p:cNvPr id="15" name="Ellipse 14">
                <a:extLst>
                  <a:ext uri="{FF2B5EF4-FFF2-40B4-BE49-F238E27FC236}">
                    <a16:creationId xmlns:a16="http://schemas.microsoft.com/office/drawing/2014/main" id="{04624602-B8D7-5718-1BDF-E41FF1CF59F0}"/>
                  </a:ext>
                </a:extLst>
              </p:cNvPr>
              <p:cNvSpPr/>
              <p:nvPr/>
            </p:nvSpPr>
            <p:spPr>
              <a:xfrm>
                <a:off x="1849699" y="1482985"/>
                <a:ext cx="8428155" cy="2575654"/>
              </a:xfrm>
              <a:prstGeom prst="ellipse">
                <a:avLst/>
              </a:prstGeom>
              <a:solidFill>
                <a:schemeClr val="accent5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5">
                  <a:hueOff val="3655316"/>
                  <a:satOff val="397"/>
                  <a:lumOff val="-1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7" name="Ellipse 4">
                <a:extLst>
                  <a:ext uri="{FF2B5EF4-FFF2-40B4-BE49-F238E27FC236}">
                    <a16:creationId xmlns:a16="http://schemas.microsoft.com/office/drawing/2014/main" id="{44C625AE-D8C6-ACA0-FF7B-F0AB0BF715FD}"/>
                  </a:ext>
                </a:extLst>
              </p:cNvPr>
              <p:cNvSpPr txBox="1"/>
              <p:nvPr/>
            </p:nvSpPr>
            <p:spPr>
              <a:xfrm>
                <a:off x="4100016" y="1643963"/>
                <a:ext cx="3927520" cy="48293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42240" tIns="142240" rIns="142240" bIns="142240" numCol="1" spcCol="1270" anchor="ctr" anchorCtr="0">
                <a:noAutofit/>
              </a:bodyPr>
              <a:lstStyle/>
              <a:p>
                <a:pPr marL="0" lvl="0" indent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de-DE" sz="2000" b="1" kern="1200" dirty="0" err="1"/>
                  <a:t>GVersammlung</a:t>
                </a:r>
                <a:endParaRPr lang="de-DE" sz="900" b="1" kern="1200" dirty="0"/>
              </a:p>
            </p:txBody>
          </p:sp>
        </p:grp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273B933E-42D4-169B-89F9-E06D25B3A897}"/>
                </a:ext>
              </a:extLst>
            </p:cNvPr>
            <p:cNvSpPr txBox="1"/>
            <p:nvPr/>
          </p:nvSpPr>
          <p:spPr>
            <a:xfrm rot="20827485">
              <a:off x="2494824" y="3920118"/>
              <a:ext cx="20174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chemeClr val="bg1"/>
                  </a:solidFill>
                </a:rPr>
                <a:t>Austausch</a:t>
              </a:r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B3671B8F-CB4B-307A-32C8-419F1DEB39FA}"/>
                </a:ext>
              </a:extLst>
            </p:cNvPr>
            <p:cNvSpPr txBox="1"/>
            <p:nvPr/>
          </p:nvSpPr>
          <p:spPr>
            <a:xfrm rot="1548998">
              <a:off x="7983463" y="3932192"/>
              <a:ext cx="20174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chemeClr val="bg1"/>
                  </a:solidFill>
                </a:rPr>
                <a:t>Anregung</a:t>
              </a:r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C2E2A0E0-3ECF-1EDB-6CDB-12F312BB6A52}"/>
                </a:ext>
              </a:extLst>
            </p:cNvPr>
            <p:cNvSpPr txBox="1"/>
            <p:nvPr/>
          </p:nvSpPr>
          <p:spPr>
            <a:xfrm rot="803603">
              <a:off x="7787159" y="4695242"/>
              <a:ext cx="20174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chemeClr val="bg1"/>
                  </a:solidFill>
                </a:rPr>
                <a:t>Erörterung</a:t>
              </a:r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2D17D7CC-1CF7-12B4-4368-A125A117151E}"/>
              </a:ext>
            </a:extLst>
          </p:cNvPr>
          <p:cNvGrpSpPr/>
          <p:nvPr/>
        </p:nvGrpSpPr>
        <p:grpSpPr>
          <a:xfrm>
            <a:off x="4906775" y="4585727"/>
            <a:ext cx="2653728" cy="1639062"/>
            <a:chOff x="4769136" y="2609469"/>
            <a:chExt cx="2653728" cy="1639062"/>
          </a:xfrm>
        </p:grpSpPr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21AC8DBF-66B7-7504-D96E-A252718B5A7F}"/>
                </a:ext>
              </a:extLst>
            </p:cNvPr>
            <p:cNvGrpSpPr/>
            <p:nvPr/>
          </p:nvGrpSpPr>
          <p:grpSpPr>
            <a:xfrm>
              <a:off x="4769136" y="2609469"/>
              <a:ext cx="2653728" cy="1639062"/>
              <a:chOff x="4713506" y="2198419"/>
              <a:chExt cx="2653728" cy="1639062"/>
            </a:xfrm>
          </p:grpSpPr>
          <p:sp>
            <p:nvSpPr>
              <p:cNvPr id="25" name="Ellipse 24">
                <a:extLst>
                  <a:ext uri="{FF2B5EF4-FFF2-40B4-BE49-F238E27FC236}">
                    <a16:creationId xmlns:a16="http://schemas.microsoft.com/office/drawing/2014/main" id="{D32A8C0E-0207-88F9-B4BB-C8016A8F7EE0}"/>
                  </a:ext>
                </a:extLst>
              </p:cNvPr>
              <p:cNvSpPr/>
              <p:nvPr/>
            </p:nvSpPr>
            <p:spPr>
              <a:xfrm>
                <a:off x="4713506" y="2198419"/>
                <a:ext cx="2653728" cy="1639062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5">
                  <a:hueOff val="7310632"/>
                  <a:satOff val="795"/>
                  <a:lumOff val="-1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6" name="Ellipse 4">
                <a:extLst>
                  <a:ext uri="{FF2B5EF4-FFF2-40B4-BE49-F238E27FC236}">
                    <a16:creationId xmlns:a16="http://schemas.microsoft.com/office/drawing/2014/main" id="{35ECA866-136A-03DA-5821-93231ADB12D3}"/>
                  </a:ext>
                </a:extLst>
              </p:cNvPr>
              <p:cNvSpPr txBox="1"/>
              <p:nvPr/>
            </p:nvSpPr>
            <p:spPr>
              <a:xfrm>
                <a:off x="5102136" y="2608184"/>
                <a:ext cx="1876469" cy="81953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42240" tIns="142240" rIns="142240" bIns="142240" numCol="1" spcCol="1270" anchor="ctr" anchorCtr="0">
                <a:noAutofit/>
              </a:bodyPr>
              <a:lstStyle/>
              <a:p>
                <a:pPr marL="0" lvl="0" indent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de-DE" sz="2000" b="1" kern="1200" dirty="0" err="1"/>
                  <a:t>GTeam</a:t>
                </a:r>
                <a:endParaRPr lang="de-DE" sz="1600" b="1" kern="1200" dirty="0"/>
              </a:p>
            </p:txBody>
          </p:sp>
        </p:grp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004528E4-6444-CF11-886C-1141453122FF}"/>
                </a:ext>
              </a:extLst>
            </p:cNvPr>
            <p:cNvSpPr txBox="1"/>
            <p:nvPr/>
          </p:nvSpPr>
          <p:spPr>
            <a:xfrm rot="20827485">
              <a:off x="4997436" y="2739381"/>
              <a:ext cx="20174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chemeClr val="bg1"/>
                  </a:solidFill>
                </a:rPr>
                <a:t>Gestaltung</a:t>
              </a:r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22692EE8-5686-4D7F-0006-9024B311C796}"/>
                </a:ext>
              </a:extLst>
            </p:cNvPr>
            <p:cNvSpPr txBox="1"/>
            <p:nvPr/>
          </p:nvSpPr>
          <p:spPr>
            <a:xfrm>
              <a:off x="5157766" y="3654099"/>
              <a:ext cx="20174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chemeClr val="bg1"/>
                  </a:solidFill>
                </a:rPr>
                <a:t>Grunddienste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48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BB171D-E4FC-4A0D-8D5D-4B2326816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Fragen?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06C4DCB-7AEB-47A0-8150-B54B33E2F7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9381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E7F0F3-37DF-4C25-B696-91DE6F2DF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Teil 2:</a:t>
            </a:r>
            <a:br>
              <a:rPr lang="de-DE" dirty="0"/>
            </a:br>
            <a:r>
              <a:rPr lang="de-DE" dirty="0"/>
              <a:t>Abstimmungen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13919E2-0234-4AEF-9FED-F29D86B36D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sz="2400" dirty="0"/>
              <a:t>Art der Bildung des Gemeindeteams</a:t>
            </a:r>
          </a:p>
          <a:p>
            <a:endParaRPr lang="de-DE" sz="2400" dirty="0"/>
          </a:p>
          <a:p>
            <a:r>
              <a:rPr lang="de-DE" sz="2400" dirty="0"/>
              <a:t>Dauer der Beauftragung</a:t>
            </a:r>
          </a:p>
        </p:txBody>
      </p:sp>
    </p:spTree>
    <p:extLst>
      <p:ext uri="{BB962C8B-B14F-4D97-AF65-F5344CB8AC3E}">
        <p14:creationId xmlns:p14="http://schemas.microsoft.com/office/powerpoint/2010/main" val="249154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E4BB37-CD1D-9118-B8A6-E6F45FB062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0D24CC-5792-49F9-0423-1D31942F3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Art der Bildung des Gemeindeteams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7FBB02C-A8E3-6BEE-3EA6-9925ADF2A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10889264" cy="4157518"/>
          </a:xfrm>
        </p:spPr>
        <p:txBody>
          <a:bodyPr>
            <a:noAutofit/>
          </a:bodyPr>
          <a:lstStyle/>
          <a:p>
            <a:pPr defTabSz="1257300">
              <a:tabLst>
                <a:tab pos="2513013" algn="l"/>
              </a:tabLst>
            </a:pPr>
            <a:r>
              <a:rPr lang="de-DE" sz="2400" dirty="0"/>
              <a:t>Möglichkeit 1: 	Wahl in der Gemeindeversammlung (GV)</a:t>
            </a:r>
          </a:p>
          <a:p>
            <a:pPr defTabSz="1257300">
              <a:tabLst>
                <a:tab pos="2513013" algn="l"/>
              </a:tabLst>
            </a:pPr>
            <a:r>
              <a:rPr lang="de-DE" sz="2400" dirty="0"/>
              <a:t>In der Praxis:	Kandidaten stellen sich in der GV vor, </a:t>
            </a:r>
            <a:br>
              <a:rPr lang="de-DE" sz="2400" dirty="0"/>
            </a:br>
            <a:r>
              <a:rPr lang="de-DE" sz="2400" dirty="0"/>
              <a:t>	über jeden Einzelnen stimmt die GV ab.</a:t>
            </a:r>
          </a:p>
          <a:p>
            <a:pPr defTabSz="1257300">
              <a:tabLst>
                <a:tab pos="2513013" algn="l"/>
              </a:tabLst>
            </a:pPr>
            <a:r>
              <a:rPr lang="de-DE" sz="2400" dirty="0"/>
              <a:t>Vorteile: 	Stärkung des Teams durch demokratische Wahl vor Ort</a:t>
            </a:r>
          </a:p>
          <a:p>
            <a:pPr defTabSz="1257300">
              <a:tabLst>
                <a:tab pos="2513013" algn="l"/>
              </a:tabLst>
            </a:pPr>
            <a:r>
              <a:rPr lang="de-DE" sz="2400" dirty="0"/>
              <a:t>Nachteile:	Bei im Laufe der Amtszeit hinzukommenden 		Mitgliedern muss jeweils eine GV einberufen 	werden.</a:t>
            </a:r>
            <a:br>
              <a:rPr lang="de-DE" sz="2400" dirty="0"/>
            </a:br>
            <a:r>
              <a:rPr lang="de-DE" sz="2400" dirty="0"/>
              <a:t>	</a:t>
            </a:r>
            <a:r>
              <a:rPr lang="de-DE" sz="2200" i="1" dirty="0"/>
              <a:t>Alternativ: das GT sollte von der GV ermächtigt werden 	neue Mitglieder im GT kommissarisch aufzunehmen und 	diese dann bei der nächsten GV nachwählen zu lassen</a:t>
            </a:r>
            <a:br>
              <a:rPr lang="de-DE" sz="2200" dirty="0"/>
            </a:br>
            <a:endParaRPr lang="de-DE" sz="2200" dirty="0"/>
          </a:p>
        </p:txBody>
      </p:sp>
    </p:spTree>
    <p:extLst>
      <p:ext uri="{BB962C8B-B14F-4D97-AF65-F5344CB8AC3E}">
        <p14:creationId xmlns:p14="http://schemas.microsoft.com/office/powerpoint/2010/main" val="189111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48C3E4-C371-469E-83F2-6E887A181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Art der Bildung des Gemeindeteams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B0AF112-3503-43B2-B03C-21CBA5E71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10473628" cy="3416300"/>
          </a:xfrm>
        </p:spPr>
        <p:txBody>
          <a:bodyPr>
            <a:noAutofit/>
          </a:bodyPr>
          <a:lstStyle/>
          <a:p>
            <a:pPr defTabSz="2513013"/>
            <a:r>
              <a:rPr lang="de-DE" sz="2400" dirty="0"/>
              <a:t>Möglichkeit 2:	Berufung durch den Pfarreirat (PR)</a:t>
            </a:r>
          </a:p>
          <a:p>
            <a:pPr defTabSz="2513013"/>
            <a:r>
              <a:rPr lang="de-DE" sz="2400" dirty="0"/>
              <a:t>In der Praxis:	Kandidaten stellen sich in dem PR vor, </a:t>
            </a:r>
            <a:br>
              <a:rPr lang="de-DE" sz="2400" dirty="0"/>
            </a:br>
            <a:r>
              <a:rPr lang="de-DE" sz="2400" dirty="0"/>
              <a:t>	über jeden Einzelnen stimmt der PR ab.</a:t>
            </a:r>
          </a:p>
          <a:p>
            <a:pPr defTabSz="2513013"/>
            <a:r>
              <a:rPr lang="de-DE" sz="2400" dirty="0"/>
              <a:t>Vorteile:	- Fördert Kontakt zwischen Gemeindeteam und PR</a:t>
            </a:r>
            <a:br>
              <a:rPr lang="de-DE" sz="2400" dirty="0"/>
            </a:br>
            <a:r>
              <a:rPr lang="de-DE" sz="2400" dirty="0"/>
              <a:t>	- Entlastung der Engagierten vor Ort</a:t>
            </a:r>
            <a:br>
              <a:rPr lang="de-DE" sz="2400" dirty="0"/>
            </a:br>
            <a:r>
              <a:rPr lang="de-DE" sz="2400" dirty="0"/>
              <a:t>	- Pfarreirat tagt regelmäßig, </a:t>
            </a:r>
            <a:br>
              <a:rPr lang="de-DE" sz="2400" dirty="0"/>
            </a:br>
            <a:r>
              <a:rPr lang="de-DE" sz="2400" dirty="0"/>
              <a:t>	  daher Nachbesetzungen problemlos möglich</a:t>
            </a:r>
          </a:p>
          <a:p>
            <a:pPr defTabSz="2513013"/>
            <a:r>
              <a:rPr lang="de-DE" sz="2400" dirty="0"/>
              <a:t>Nachteile:	Abstimmung findet nicht vor Ort statt</a:t>
            </a:r>
            <a:br>
              <a:rPr lang="de-DE" sz="2400" dirty="0"/>
            </a:b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8240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AE8D72-7630-68A1-7027-D828088835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874A04-6B5D-59F3-263B-B5CAA6E6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Übersicht – Abstimmung 1 </a:t>
            </a:r>
          </a:p>
        </p:txBody>
      </p:sp>
      <p:graphicFrame>
        <p:nvGraphicFramePr>
          <p:cNvPr id="13" name="Inhaltsplatzhalter 12">
            <a:extLst>
              <a:ext uri="{FF2B5EF4-FFF2-40B4-BE49-F238E27FC236}">
                <a16:creationId xmlns:a16="http://schemas.microsoft.com/office/drawing/2014/main" id="{18882A9C-FB12-A275-E202-6FCEC2FCE70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01359803"/>
              </p:ext>
            </p:extLst>
          </p:nvPr>
        </p:nvGraphicFramePr>
        <p:xfrm>
          <a:off x="537101" y="2339779"/>
          <a:ext cx="11124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000">
                  <a:extLst>
                    <a:ext uri="{9D8B030D-6E8A-4147-A177-3AD203B41FA5}">
                      <a16:colId xmlns:a16="http://schemas.microsoft.com/office/drawing/2014/main" val="3672835869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3985387563"/>
                    </a:ext>
                  </a:extLst>
                </a:gridCol>
                <a:gridCol w="4680000">
                  <a:extLst>
                    <a:ext uri="{9D8B030D-6E8A-4147-A177-3AD203B41FA5}">
                      <a16:colId xmlns:a16="http://schemas.microsoft.com/office/drawing/2014/main" val="590808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b="0" dirty="0">
                          <a:solidFill>
                            <a:schemeClr val="tx1"/>
                          </a:solidFill>
                        </a:rPr>
                        <a:t>Möglichkeiten:</a:t>
                      </a:r>
                      <a:endParaRPr lang="de-DE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>
                          <a:solidFill>
                            <a:schemeClr val="tx1"/>
                          </a:solidFill>
                        </a:rPr>
                        <a:t>1. Wahl in der </a:t>
                      </a:r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Gemeindeversammlung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0" dirty="0">
                          <a:solidFill>
                            <a:schemeClr val="tx1"/>
                          </a:solidFill>
                        </a:rPr>
                        <a:t>2. Berufung durch den </a:t>
                      </a:r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Pfarreirat</a:t>
                      </a:r>
                      <a:endParaRPr lang="de-DE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042360"/>
                  </a:ext>
                </a:extLst>
              </a:tr>
            </a:tbl>
          </a:graphicData>
        </a:graphic>
      </p:graphicFrame>
      <p:graphicFrame>
        <p:nvGraphicFramePr>
          <p:cNvPr id="14" name="Inhaltsplatzhalter 12">
            <a:extLst>
              <a:ext uri="{FF2B5EF4-FFF2-40B4-BE49-F238E27FC236}">
                <a16:creationId xmlns:a16="http://schemas.microsoft.com/office/drawing/2014/main" id="{F4DEFD0E-330C-CBA6-9D21-EA361F1DB3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895151"/>
              </p:ext>
            </p:extLst>
          </p:nvPr>
        </p:nvGraphicFramePr>
        <p:xfrm>
          <a:off x="537101" y="2785950"/>
          <a:ext cx="11124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000">
                  <a:extLst>
                    <a:ext uri="{9D8B030D-6E8A-4147-A177-3AD203B41FA5}">
                      <a16:colId xmlns:a16="http://schemas.microsoft.com/office/drawing/2014/main" val="3672835869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3985387563"/>
                    </a:ext>
                  </a:extLst>
                </a:gridCol>
                <a:gridCol w="4680000">
                  <a:extLst>
                    <a:ext uri="{9D8B030D-6E8A-4147-A177-3AD203B41FA5}">
                      <a16:colId xmlns:a16="http://schemas.microsoft.com/office/drawing/2014/main" val="590808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b="0" dirty="0">
                          <a:solidFill>
                            <a:schemeClr val="tx1"/>
                          </a:solidFill>
                        </a:rPr>
                        <a:t>In der Praxis: 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>
                          <a:solidFill>
                            <a:schemeClr val="tx1"/>
                          </a:solidFill>
                        </a:rPr>
                        <a:t>Kandidaten stellen sich in der GV vor, über jeden Einzelnen stimmt die GV ab.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0" dirty="0">
                          <a:solidFill>
                            <a:schemeClr val="tx1"/>
                          </a:solidFill>
                        </a:rPr>
                        <a:t>Kandidaten stellen sich in dem PR vor, über jeden Einzelnen stimmt der PR ab.</a:t>
                      </a:r>
                      <a:endParaRPr lang="de-DE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042360"/>
                  </a:ext>
                </a:extLst>
              </a:tr>
            </a:tbl>
          </a:graphicData>
        </a:graphic>
      </p:graphicFrame>
      <p:graphicFrame>
        <p:nvGraphicFramePr>
          <p:cNvPr id="15" name="Inhaltsplatzhalter 12">
            <a:extLst>
              <a:ext uri="{FF2B5EF4-FFF2-40B4-BE49-F238E27FC236}">
                <a16:creationId xmlns:a16="http://schemas.microsoft.com/office/drawing/2014/main" id="{44357AAE-D759-C25A-6903-4989C7F618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5964468"/>
              </p:ext>
            </p:extLst>
          </p:nvPr>
        </p:nvGraphicFramePr>
        <p:xfrm>
          <a:off x="537101" y="3501361"/>
          <a:ext cx="111240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000">
                  <a:extLst>
                    <a:ext uri="{9D8B030D-6E8A-4147-A177-3AD203B41FA5}">
                      <a16:colId xmlns:a16="http://schemas.microsoft.com/office/drawing/2014/main" val="3672835869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3985387563"/>
                    </a:ext>
                  </a:extLst>
                </a:gridCol>
                <a:gridCol w="4680000">
                  <a:extLst>
                    <a:ext uri="{9D8B030D-6E8A-4147-A177-3AD203B41FA5}">
                      <a16:colId xmlns:a16="http://schemas.microsoft.com/office/drawing/2014/main" val="590808305"/>
                    </a:ext>
                  </a:extLst>
                </a:gridCol>
              </a:tblGrid>
              <a:tr h="223113">
                <a:tc>
                  <a:txBody>
                    <a:bodyPr/>
                    <a:lstStyle/>
                    <a:p>
                      <a:r>
                        <a:rPr lang="de-DE" b="0" dirty="0">
                          <a:solidFill>
                            <a:schemeClr val="tx1"/>
                          </a:solidFill>
                        </a:rPr>
                        <a:t>Vorteile: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>
                          <a:solidFill>
                            <a:schemeClr val="tx1"/>
                          </a:solidFill>
                        </a:rPr>
                        <a:t>Stärkung des Teams durch                             demokratische Wahl </a:t>
                      </a:r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vor Ort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indent="-180975">
                        <a:buFont typeface="Symbol" panose="05050102010706020507" pitchFamily="18" charset="2"/>
                        <a:buChar char="-"/>
                      </a:pPr>
                      <a:r>
                        <a:rPr lang="de-DE" b="0" dirty="0">
                          <a:solidFill>
                            <a:schemeClr val="tx1"/>
                          </a:solidFill>
                        </a:rPr>
                        <a:t>Fördert </a:t>
                      </a:r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Kontakt</a:t>
                      </a:r>
                      <a:r>
                        <a:rPr lang="de-DE" b="0" dirty="0">
                          <a:solidFill>
                            <a:schemeClr val="tx1"/>
                          </a:solidFill>
                        </a:rPr>
                        <a:t> zwischen   Gemeindeteam und PR</a:t>
                      </a:r>
                    </a:p>
                    <a:p>
                      <a:pPr marL="180975" indent="-180975">
                        <a:buFont typeface="Symbol" panose="05050102010706020507" pitchFamily="18" charset="2"/>
                        <a:buChar char="-"/>
                      </a:pPr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Entlastung</a:t>
                      </a:r>
                      <a:r>
                        <a:rPr lang="de-DE" b="0" dirty="0">
                          <a:solidFill>
                            <a:schemeClr val="tx1"/>
                          </a:solidFill>
                        </a:rPr>
                        <a:t> der Engagierten vor Ort,   Pfarreirat tagt </a:t>
                      </a:r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regelmäßig</a:t>
                      </a:r>
                      <a:r>
                        <a:rPr lang="de-DE" b="0" dirty="0">
                          <a:solidFill>
                            <a:schemeClr val="tx1"/>
                          </a:solidFill>
                        </a:rPr>
                        <a:t>, daher   Nachbesetzungen problemlos möglich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042360"/>
                  </a:ext>
                </a:extLst>
              </a:tr>
            </a:tbl>
          </a:graphicData>
        </a:graphic>
      </p:graphicFrame>
      <p:graphicFrame>
        <p:nvGraphicFramePr>
          <p:cNvPr id="16" name="Inhaltsplatzhalter 12">
            <a:extLst>
              <a:ext uri="{FF2B5EF4-FFF2-40B4-BE49-F238E27FC236}">
                <a16:creationId xmlns:a16="http://schemas.microsoft.com/office/drawing/2014/main" id="{0A12EC9A-77AF-DD90-192B-2A9BC3F040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0371541"/>
              </p:ext>
            </p:extLst>
          </p:nvPr>
        </p:nvGraphicFramePr>
        <p:xfrm>
          <a:off x="537101" y="5039733"/>
          <a:ext cx="111240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000">
                  <a:extLst>
                    <a:ext uri="{9D8B030D-6E8A-4147-A177-3AD203B41FA5}">
                      <a16:colId xmlns:a16="http://schemas.microsoft.com/office/drawing/2014/main" val="3672835869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3985387563"/>
                    </a:ext>
                  </a:extLst>
                </a:gridCol>
                <a:gridCol w="4680000">
                  <a:extLst>
                    <a:ext uri="{9D8B030D-6E8A-4147-A177-3AD203B41FA5}">
                      <a16:colId xmlns:a16="http://schemas.microsoft.com/office/drawing/2014/main" val="590808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b="0" dirty="0">
                          <a:solidFill>
                            <a:schemeClr val="tx1"/>
                          </a:solidFill>
                        </a:rPr>
                        <a:t>Nachteile: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>
                          <a:solidFill>
                            <a:schemeClr val="tx1"/>
                          </a:solidFill>
                        </a:rPr>
                        <a:t>Bei im Laufe der Amtszeit neu hinzu-kommenden Mitgliedern muss jeweils eine GV einberufen werden.</a:t>
                      </a:r>
                      <a:br>
                        <a:rPr lang="de-DE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de-DE" b="0" i="1" dirty="0">
                          <a:solidFill>
                            <a:schemeClr val="tx1"/>
                          </a:solidFill>
                        </a:rPr>
                        <a:t>Alternativ: das GT wird von der GV ermächtigt neue Mitglieder im GT kommissarisch aufzunehmen </a:t>
                      </a:r>
                    </a:p>
                  </a:txBody>
                  <a:tcPr marL="90000" marR="9000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0" dirty="0">
                          <a:solidFill>
                            <a:schemeClr val="tx1"/>
                          </a:solidFill>
                        </a:rPr>
                        <a:t>Abstimmung erfolgt nicht vor Ort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0423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662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B22EF9-7A9A-4FF9-8FC5-07321C46B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Abstimmung 2 – Amtszeit des Gemeindeteams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04481ED-3C22-4ECA-942E-6F792B6F4C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10563570" cy="3416301"/>
          </a:xfrm>
        </p:spPr>
        <p:txBody>
          <a:bodyPr>
            <a:normAutofit/>
          </a:bodyPr>
          <a:lstStyle/>
          <a:p>
            <a:r>
              <a:rPr lang="de-DE" sz="2400" dirty="0"/>
              <a:t>Vorschlag: gekoppelt an die Amtszeit des Pfarreirates (d.h. 5 Jahre) – steht jetzt auch so auf der HP des Erzbistums, aber: </a:t>
            </a:r>
            <a:r>
              <a:rPr lang="de-DE" sz="2400" dirty="0" err="1"/>
              <a:t>PfaG</a:t>
            </a:r>
            <a:r>
              <a:rPr lang="de-DE" sz="2400" dirty="0"/>
              <a:t> §8 Absatz 2 </a:t>
            </a:r>
            <a:r>
              <a:rPr lang="de-DE" sz="2400" i="1" dirty="0"/>
              <a:t>„Die Gemeindeversammlung entscheidet über die Art der Bildung sowie die Dauer der Beauftragung des Gemeindeteams und stellt dessen Auflösung fest.“</a:t>
            </a:r>
            <a:br>
              <a:rPr lang="de-DE" sz="2400" i="1" dirty="0"/>
            </a:br>
            <a:endParaRPr lang="de-DE" sz="2400" i="1" dirty="0"/>
          </a:p>
          <a:p>
            <a:r>
              <a:rPr lang="de-DE" sz="2400" i="1" dirty="0"/>
              <a:t>Z.B.: 2026-2030</a:t>
            </a:r>
          </a:p>
        </p:txBody>
      </p:sp>
    </p:spTree>
    <p:extLst>
      <p:ext uri="{BB962C8B-B14F-4D97-AF65-F5344CB8AC3E}">
        <p14:creationId xmlns:p14="http://schemas.microsoft.com/office/powerpoint/2010/main" val="193728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13752F-9055-77C9-EF25-BDDBF1DDE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969264"/>
            <a:ext cx="9162065" cy="704088"/>
          </a:xfrm>
        </p:spPr>
        <p:txBody>
          <a:bodyPr rIns="36000"/>
          <a:lstStyle/>
          <a:p>
            <a:r>
              <a:rPr lang="de-DE" sz="3500" dirty="0"/>
              <a:t>Aufgaben für das jetzige Gemeindeteam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5F4B9E2-42BD-B5CF-9A47-85BAD82314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4954" y="2545820"/>
            <a:ext cx="10529046" cy="4150544"/>
          </a:xfrm>
        </p:spPr>
        <p:txBody>
          <a:bodyPr>
            <a:normAutofit lnSpcReduction="10000"/>
          </a:bodyPr>
          <a:lstStyle/>
          <a:p>
            <a:r>
              <a:rPr lang="de-DE" sz="2400" dirty="0"/>
              <a:t>Entscheidung zur Art der Bildung des neuen Gemeindeteams:</a:t>
            </a:r>
            <a:br>
              <a:rPr lang="de-DE" sz="2400" dirty="0"/>
            </a:br>
            <a:r>
              <a:rPr lang="de-DE" sz="2400" b="1" dirty="0"/>
              <a:t>„Wahl in der Gemeindeversammlung“</a:t>
            </a:r>
            <a:br>
              <a:rPr lang="de-DE" sz="2400" b="1" dirty="0"/>
            </a:br>
            <a:endParaRPr lang="de-DE" sz="2000" b="1" dirty="0"/>
          </a:p>
          <a:p>
            <a:r>
              <a:rPr lang="de-DE" sz="2400" dirty="0"/>
              <a:t>Suche der Kandidaten für das Gemeindeteam</a:t>
            </a:r>
          </a:p>
          <a:p>
            <a:pPr lvl="0"/>
            <a:r>
              <a:rPr lang="de-DE" sz="2400" dirty="0"/>
              <a:t>Weiterer Ablauf:</a:t>
            </a:r>
          </a:p>
          <a:p>
            <a:pPr lvl="1"/>
            <a:r>
              <a:rPr lang="de-DE" sz="2200" dirty="0"/>
              <a:t>Vorbereitung der Gemeindeversammlung</a:t>
            </a:r>
          </a:p>
          <a:p>
            <a:pPr lvl="1"/>
            <a:r>
              <a:rPr lang="de-DE" sz="2200" dirty="0"/>
              <a:t>Festlegung des Termins für die Gemeindeversammlung</a:t>
            </a:r>
          </a:p>
          <a:p>
            <a:pPr lvl="1"/>
            <a:r>
              <a:rPr lang="de-DE" sz="2200" dirty="0"/>
              <a:t>Einladung zur Gemeindeversammlung (4 Wochen Einladungsfrist)</a:t>
            </a:r>
          </a:p>
          <a:p>
            <a:pPr lvl="1"/>
            <a:r>
              <a:rPr lang="de-DE" sz="2200" dirty="0"/>
              <a:t>Durchführung der Gemeindeversammlung </a:t>
            </a:r>
            <a:br>
              <a:rPr lang="de-DE" sz="2200" dirty="0"/>
            </a:br>
            <a:r>
              <a:rPr lang="de-DE" sz="2200" dirty="0"/>
              <a:t>und Wahl des Gemeindeteams</a:t>
            </a:r>
          </a:p>
        </p:txBody>
      </p:sp>
    </p:spTree>
    <p:extLst>
      <p:ext uri="{BB962C8B-B14F-4D97-AF65-F5344CB8AC3E}">
        <p14:creationId xmlns:p14="http://schemas.microsoft.com/office/powerpoint/2010/main" val="252843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294A2E-3F77-4A05-B015-EC44461E3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Ziele der Veranstaltung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07459DB-24D2-43AD-809D-FAA567A5D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499"/>
            <a:ext cx="8825659" cy="399126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de-DE" sz="2600" dirty="0"/>
              <a:t>Teil 1: Klärung von Begriffen und Aufträgen</a:t>
            </a:r>
            <a:br>
              <a:rPr lang="de-DE" sz="2600" dirty="0"/>
            </a:br>
            <a:br>
              <a:rPr lang="de-DE" sz="2400" dirty="0"/>
            </a:br>
            <a:r>
              <a:rPr lang="de-DE" sz="2400" dirty="0"/>
              <a:t>Pfarrei</a:t>
            </a:r>
            <a:br>
              <a:rPr lang="de-DE" sz="2400" dirty="0"/>
            </a:br>
            <a:r>
              <a:rPr lang="de-DE" sz="2400" dirty="0"/>
              <a:t>Kirchengemeinde</a:t>
            </a:r>
            <a:br>
              <a:rPr lang="de-DE" sz="2400" dirty="0"/>
            </a:br>
            <a:r>
              <a:rPr lang="de-DE" sz="2400" dirty="0"/>
              <a:t>Gemeinde</a:t>
            </a:r>
            <a:br>
              <a:rPr lang="de-DE" sz="2400" dirty="0"/>
            </a:br>
            <a:r>
              <a:rPr lang="de-DE" sz="2400" dirty="0"/>
              <a:t>Gemeindeteam</a:t>
            </a:r>
            <a:br>
              <a:rPr lang="de-DE" sz="2400" dirty="0"/>
            </a:br>
            <a:r>
              <a:rPr lang="de-DE" sz="2400" dirty="0"/>
              <a:t>Gemeindeversammlung</a:t>
            </a:r>
            <a:br>
              <a:rPr lang="de-DE" sz="2400" dirty="0"/>
            </a:br>
            <a:endParaRPr lang="de-DE" sz="2400" dirty="0"/>
          </a:p>
          <a:p>
            <a:pPr>
              <a:lnSpc>
                <a:spcPct val="120000"/>
              </a:lnSpc>
            </a:pPr>
            <a:r>
              <a:rPr lang="de-DE" sz="2600" dirty="0"/>
              <a:t>Teil 2: Abstimmungen</a:t>
            </a:r>
            <a:br>
              <a:rPr lang="de-DE" sz="2600" dirty="0"/>
            </a:br>
            <a:br>
              <a:rPr lang="de-DE" sz="2400" dirty="0"/>
            </a:br>
            <a:r>
              <a:rPr lang="de-DE" sz="2400" dirty="0"/>
              <a:t>Art der Bildung des Gemeindeteams</a:t>
            </a:r>
            <a:br>
              <a:rPr lang="de-DE" sz="2400" dirty="0"/>
            </a:br>
            <a:r>
              <a:rPr lang="de-DE" sz="2400" dirty="0"/>
              <a:t>Amtszeit der Gemeindeteams (Dauer der Beauftragung)</a:t>
            </a:r>
          </a:p>
        </p:txBody>
      </p:sp>
    </p:spTree>
    <p:extLst>
      <p:ext uri="{BB962C8B-B14F-4D97-AF65-F5344CB8AC3E}">
        <p14:creationId xmlns:p14="http://schemas.microsoft.com/office/powerpoint/2010/main" val="317520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6F247E-9AB6-AC4E-1963-FCCC7AD0DA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E07515-BE32-FB71-0647-DF9BA0187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969264"/>
            <a:ext cx="9162065" cy="704088"/>
          </a:xfrm>
        </p:spPr>
        <p:txBody>
          <a:bodyPr rIns="36000"/>
          <a:lstStyle/>
          <a:p>
            <a:r>
              <a:rPr lang="de-DE" sz="3500" dirty="0"/>
              <a:t>Aufgaben für das jetzige Gemeindeteam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9AE0F0D-05D5-DB49-CC7D-82F638FF41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4954" y="2545820"/>
            <a:ext cx="10473628" cy="4268352"/>
          </a:xfrm>
        </p:spPr>
        <p:txBody>
          <a:bodyPr>
            <a:noAutofit/>
          </a:bodyPr>
          <a:lstStyle/>
          <a:p>
            <a:pPr lvl="0"/>
            <a:r>
              <a:rPr lang="de-DE" sz="2400" dirty="0"/>
              <a:t>Entscheidung zur Art der Bildung des neuen Gemeindeteams</a:t>
            </a:r>
            <a:br>
              <a:rPr lang="de-DE" sz="2400" dirty="0"/>
            </a:br>
            <a:r>
              <a:rPr lang="de-DE" sz="2400" b="1" dirty="0"/>
              <a:t>„Berufung durch den Pfarreirat“</a:t>
            </a:r>
            <a:br>
              <a:rPr lang="de-DE" sz="2400" b="1" dirty="0"/>
            </a:br>
            <a:endParaRPr lang="de-DE" sz="2000" dirty="0"/>
          </a:p>
          <a:p>
            <a:r>
              <a:rPr lang="de-DE" sz="2400" dirty="0"/>
              <a:t>Suche der Kandidaten für das Gemeindeteam</a:t>
            </a:r>
          </a:p>
          <a:p>
            <a:r>
              <a:rPr lang="de-DE" sz="2400" dirty="0"/>
              <a:t>Weiterer (wahrscheinlicher) Ablauf:</a:t>
            </a:r>
          </a:p>
          <a:p>
            <a:pPr lvl="1"/>
            <a:r>
              <a:rPr lang="de-DE" sz="2200" dirty="0"/>
              <a:t>GT schickt Liste mit den vorgeschlagenen Personen an den Pfarreirat</a:t>
            </a:r>
          </a:p>
          <a:p>
            <a:pPr lvl="1"/>
            <a:r>
              <a:rPr lang="de-DE" sz="2200" dirty="0"/>
              <a:t>Pfarreirat nimmt die Listen aller GT </a:t>
            </a:r>
            <a:r>
              <a:rPr lang="de-DE" sz="2200" i="1" dirty="0"/>
              <a:t>(mit Wunsch „Berufung durch den Pfarreirat“)</a:t>
            </a:r>
            <a:r>
              <a:rPr lang="de-DE" sz="2200" dirty="0"/>
              <a:t> in die Pfarreiratssitzung und entscheidet im Rahmen eines größerer TOP</a:t>
            </a:r>
          </a:p>
          <a:p>
            <a:pPr lvl="1"/>
            <a:r>
              <a:rPr lang="de-DE" sz="2200" dirty="0"/>
              <a:t>Die jeweiligen GTs erhalten dann Nachricht von der Berufung</a:t>
            </a:r>
          </a:p>
        </p:txBody>
      </p:sp>
    </p:spTree>
    <p:extLst>
      <p:ext uri="{BB962C8B-B14F-4D97-AF65-F5344CB8AC3E}">
        <p14:creationId xmlns:p14="http://schemas.microsoft.com/office/powerpoint/2010/main" val="229654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BC7A7B-7189-4950-B5D2-F20256AA8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6" y="2679192"/>
            <a:ext cx="4505180" cy="2286000"/>
          </a:xfrm>
        </p:spPr>
        <p:txBody>
          <a:bodyPr/>
          <a:lstStyle/>
          <a:p>
            <a:r>
              <a:rPr lang="de-DE" dirty="0"/>
              <a:t>Teil 1: Begriffsklärungen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9274256-946D-440E-A3E5-60B15253BE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de-DE" sz="2400" dirty="0"/>
              <a:t>Pfarrei</a:t>
            </a:r>
          </a:p>
          <a:p>
            <a:r>
              <a:rPr lang="de-DE" sz="2400" dirty="0"/>
              <a:t>Kirchengemeinde</a:t>
            </a:r>
          </a:p>
          <a:p>
            <a:r>
              <a:rPr lang="de-DE" sz="2400" dirty="0"/>
              <a:t>Gemeinde</a:t>
            </a:r>
          </a:p>
          <a:p>
            <a:r>
              <a:rPr lang="de-DE" sz="2400" dirty="0"/>
              <a:t>Gemeindeteam</a:t>
            </a:r>
          </a:p>
          <a:p>
            <a:r>
              <a:rPr lang="de-DE" sz="2400" dirty="0"/>
              <a:t>Gemeindeversammlung</a:t>
            </a:r>
          </a:p>
        </p:txBody>
      </p:sp>
    </p:spTree>
    <p:extLst>
      <p:ext uri="{BB962C8B-B14F-4D97-AF65-F5344CB8AC3E}">
        <p14:creationId xmlns:p14="http://schemas.microsoft.com/office/powerpoint/2010/main" val="323193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FFAFCD-1DD2-43F0-BA1A-F09A2C1B1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9"/>
            <a:ext cx="8958310" cy="706964"/>
          </a:xfrm>
        </p:spPr>
        <p:txBody>
          <a:bodyPr/>
          <a:lstStyle/>
          <a:p>
            <a:r>
              <a:rPr lang="de-DE" dirty="0"/>
              <a:t>Pfarrei – Kirchengemeinde – Gemeinde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D7E7FAAF-63F9-4010-BDD8-1E358FF80750}"/>
              </a:ext>
            </a:extLst>
          </p:cNvPr>
          <p:cNvSpPr txBox="1">
            <a:spLocks/>
          </p:cNvSpPr>
          <p:nvPr/>
        </p:nvSpPr>
        <p:spPr>
          <a:xfrm>
            <a:off x="1154954" y="2603500"/>
            <a:ext cx="9684681" cy="3673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b="1" dirty="0"/>
              <a:t>Früher</a:t>
            </a:r>
            <a:r>
              <a:rPr lang="de-DE" sz="2400" dirty="0"/>
              <a:t> i.d.R.: Pfarrei = Gemeinde</a:t>
            </a:r>
            <a:br>
              <a:rPr lang="de-DE" sz="2400" dirty="0"/>
            </a:br>
            <a:endParaRPr lang="de-DE" sz="2400" dirty="0"/>
          </a:p>
          <a:p>
            <a:r>
              <a:rPr lang="de-DE" sz="2400" b="1" dirty="0"/>
              <a:t>Pfarrei</a:t>
            </a:r>
            <a:r>
              <a:rPr lang="de-DE" sz="2400" dirty="0"/>
              <a:t> = </a:t>
            </a:r>
            <a:r>
              <a:rPr lang="de-DE" sz="2400" b="1" dirty="0"/>
              <a:t>kirchen</a:t>
            </a:r>
            <a:r>
              <a:rPr lang="de-DE" sz="2400" dirty="0"/>
              <a:t>rechtlich; </a:t>
            </a:r>
            <a:br>
              <a:rPr lang="de-DE" sz="2400" dirty="0"/>
            </a:br>
            <a:r>
              <a:rPr lang="de-DE" sz="2400" dirty="0"/>
              <a:t>„Gemeinschaft von Gläubigen, die auf Dauer </a:t>
            </a:r>
            <a:br>
              <a:rPr lang="de-DE" sz="2400" dirty="0"/>
            </a:br>
            <a:r>
              <a:rPr lang="de-DE" sz="2400" dirty="0"/>
              <a:t>der Hirtensorge eines Pfarrers anvertraut sind“</a:t>
            </a:r>
            <a:br>
              <a:rPr lang="de-DE" sz="2400" dirty="0"/>
            </a:br>
            <a:endParaRPr lang="de-DE" sz="2400" dirty="0"/>
          </a:p>
          <a:p>
            <a:r>
              <a:rPr lang="de-DE" sz="2400" b="1" dirty="0"/>
              <a:t>Kirchengemeinde</a:t>
            </a:r>
            <a:r>
              <a:rPr lang="de-DE" sz="2400" dirty="0"/>
              <a:t> = </a:t>
            </a:r>
            <a:r>
              <a:rPr lang="de-DE" sz="2400" b="1" dirty="0"/>
              <a:t>staats</a:t>
            </a:r>
            <a:r>
              <a:rPr lang="de-DE" sz="2400" dirty="0"/>
              <a:t>rechtlich; </a:t>
            </a:r>
            <a:br>
              <a:rPr lang="de-DE" sz="2400" dirty="0"/>
            </a:br>
            <a:r>
              <a:rPr lang="de-DE" sz="2400" dirty="0"/>
              <a:t>territorial deckungsgleich mit der Pfarrei</a:t>
            </a:r>
          </a:p>
          <a:p>
            <a:endParaRPr lang="de-DE" sz="2400" dirty="0"/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53663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28E3F2-A9F2-1854-EB9B-E4A929C4D7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6968FA-9ECB-4774-975E-0B4F0B878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9"/>
            <a:ext cx="8958310" cy="706964"/>
          </a:xfrm>
        </p:spPr>
        <p:txBody>
          <a:bodyPr/>
          <a:lstStyle/>
          <a:p>
            <a:r>
              <a:rPr lang="de-DE" dirty="0"/>
              <a:t>Pfarrei – Kirchengemeinde – Gemeinde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C0872FD9-8E3C-0FF7-E556-F22CF23DEA35}"/>
              </a:ext>
            </a:extLst>
          </p:cNvPr>
          <p:cNvSpPr txBox="1">
            <a:spLocks/>
          </p:cNvSpPr>
          <p:nvPr/>
        </p:nvSpPr>
        <p:spPr>
          <a:xfrm>
            <a:off x="542391" y="2789381"/>
            <a:ext cx="7614058" cy="37426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dirty="0"/>
              <a:t>Name der neuen </a:t>
            </a:r>
            <a:r>
              <a:rPr lang="de-DE" sz="2400" b="1" dirty="0"/>
              <a:t>Pfarrei: </a:t>
            </a:r>
            <a:br>
              <a:rPr lang="de-DE" sz="2400" b="1" dirty="0"/>
            </a:br>
            <a:r>
              <a:rPr lang="de-DE" sz="2400" b="1" dirty="0"/>
              <a:t>St. Nikolaus Markdorf</a:t>
            </a:r>
            <a:br>
              <a:rPr lang="de-DE" sz="2400" b="1" dirty="0"/>
            </a:br>
            <a:endParaRPr lang="de-DE" sz="2400" b="1" dirty="0"/>
          </a:p>
          <a:p>
            <a:r>
              <a:rPr lang="de-DE" sz="2400" dirty="0"/>
              <a:t>Name der neuen </a:t>
            </a:r>
            <a:r>
              <a:rPr lang="de-DE" sz="2400" b="1" dirty="0"/>
              <a:t>Kirchengemeinde: </a:t>
            </a:r>
            <a:br>
              <a:rPr lang="de-DE" sz="2400" b="1" dirty="0"/>
            </a:br>
            <a:r>
              <a:rPr lang="de-DE" sz="2400" b="1" dirty="0"/>
              <a:t>Linzgau-Bodensee</a:t>
            </a:r>
            <a:br>
              <a:rPr lang="de-DE" sz="2400" b="1" dirty="0"/>
            </a:br>
            <a:endParaRPr lang="de-DE" sz="2400" b="1" dirty="0"/>
          </a:p>
          <a:p>
            <a:r>
              <a:rPr lang="de-DE" sz="2400" b="1" dirty="0"/>
              <a:t>Ausdehnung</a:t>
            </a:r>
            <a:r>
              <a:rPr lang="de-DE" sz="2400" dirty="0"/>
              <a:t> von Pfarrei und Kirchengemeinde: </a:t>
            </a:r>
            <a:br>
              <a:rPr lang="de-DE" sz="2400" dirty="0"/>
            </a:br>
            <a:r>
              <a:rPr lang="de-DE" sz="2400" dirty="0"/>
              <a:t>Bisheriges Dekanat Linzgau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DFD9F52-8927-D447-EEAF-D6941A0779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8" b="15497"/>
          <a:stretch>
            <a:fillRect/>
          </a:stretch>
        </p:blipFill>
        <p:spPr>
          <a:xfrm>
            <a:off x="8235820" y="1861181"/>
            <a:ext cx="3956180" cy="4996819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666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FFAFCD-1DD2-43F0-BA1A-F09A2C1B1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9"/>
            <a:ext cx="8958310" cy="706964"/>
          </a:xfrm>
        </p:spPr>
        <p:txBody>
          <a:bodyPr/>
          <a:lstStyle/>
          <a:p>
            <a:r>
              <a:rPr lang="de-DE" dirty="0"/>
              <a:t>Pfarrei – Kirchengemeinde – Gemeinde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D7E7FAAF-63F9-4010-BDD8-1E358FF80750}"/>
              </a:ext>
            </a:extLst>
          </p:cNvPr>
          <p:cNvSpPr txBox="1">
            <a:spLocks/>
          </p:cNvSpPr>
          <p:nvPr/>
        </p:nvSpPr>
        <p:spPr>
          <a:xfrm>
            <a:off x="1154955" y="2603500"/>
            <a:ext cx="7001494" cy="40350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de-DE" sz="2800" b="1" dirty="0"/>
              <a:t>Heute: </a:t>
            </a:r>
            <a:r>
              <a:rPr lang="de-DE" sz="2800" dirty="0"/>
              <a:t>Pfarrei = viele Gemeinden</a:t>
            </a:r>
            <a:br>
              <a:rPr lang="de-DE" sz="2800" dirty="0"/>
            </a:br>
            <a:endParaRPr lang="de-DE" sz="2800" dirty="0"/>
          </a:p>
          <a:p>
            <a:pPr>
              <a:lnSpc>
                <a:spcPct val="110000"/>
              </a:lnSpc>
            </a:pPr>
            <a:r>
              <a:rPr lang="de-DE" sz="2800" dirty="0"/>
              <a:t>Gemeinde = (Teil)Gemeinschaft </a:t>
            </a:r>
            <a:br>
              <a:rPr lang="de-DE" sz="2800" dirty="0"/>
            </a:br>
            <a:r>
              <a:rPr lang="de-DE" sz="2800" dirty="0"/>
              <a:t>von Gläubigen IN der Pfarrei</a:t>
            </a:r>
            <a:br>
              <a:rPr lang="de-DE" sz="2800" dirty="0"/>
            </a:br>
            <a:endParaRPr lang="de-DE" sz="2800" dirty="0"/>
          </a:p>
          <a:p>
            <a:pPr>
              <a:lnSpc>
                <a:spcPct val="110000"/>
              </a:lnSpc>
            </a:pPr>
            <a:r>
              <a:rPr lang="de-DE" sz="2800" dirty="0"/>
              <a:t>Gemeinden werden vom Pfarreirat festgestellt</a:t>
            </a:r>
          </a:p>
          <a:p>
            <a:pPr lvl="1">
              <a:lnSpc>
                <a:spcPct val="110000"/>
              </a:lnSpc>
            </a:pPr>
            <a:r>
              <a:rPr lang="de-DE" sz="2400" dirty="0"/>
              <a:t>z.B.: </a:t>
            </a:r>
            <a:r>
              <a:rPr lang="de-DE" sz="2400" dirty="0" err="1"/>
              <a:t>Billafingen</a:t>
            </a:r>
            <a:r>
              <a:rPr lang="de-DE" sz="2400" dirty="0"/>
              <a:t>, </a:t>
            </a:r>
            <a:r>
              <a:rPr lang="de-DE" sz="2400" dirty="0" err="1"/>
              <a:t>Lippertsreute</a:t>
            </a:r>
            <a:r>
              <a:rPr lang="de-DE" sz="2400" dirty="0"/>
              <a:t>, Owingen, Überlingen…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9CFC8FE-E6DF-435C-BB45-F444A150E8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36" b="15240"/>
          <a:stretch>
            <a:fillRect/>
          </a:stretch>
        </p:blipFill>
        <p:spPr>
          <a:xfrm>
            <a:off x="8231585" y="1911670"/>
            <a:ext cx="3960415" cy="494633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725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BD18C7-91BD-4C2B-BA1F-01B3B8B7A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Gemeinde – wozu überhaupt?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65C2366-3BFC-49B2-8423-A6A49088A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10465916" cy="3903832"/>
          </a:xfrm>
        </p:spPr>
        <p:txBody>
          <a:bodyPr>
            <a:noAutofit/>
          </a:bodyPr>
          <a:lstStyle/>
          <a:p>
            <a:r>
              <a:rPr lang="de-DE" sz="2400" dirty="0"/>
              <a:t>Grund</a:t>
            </a:r>
            <a:r>
              <a:rPr lang="de-DE" sz="2400" b="1" dirty="0"/>
              <a:t>auftrag</a:t>
            </a:r>
            <a:r>
              <a:rPr lang="de-DE" sz="2400" dirty="0"/>
              <a:t>: Gemeinde als die (einigermaßen) überschaubare Gemeinschaft, in der Menschen Christus begegnen </a:t>
            </a:r>
            <a:br>
              <a:rPr lang="de-DE" sz="2400" dirty="0"/>
            </a:br>
            <a:r>
              <a:rPr lang="de-DE" sz="2400" dirty="0"/>
              <a:t>und Glaubenserfahrungen machen können</a:t>
            </a:r>
          </a:p>
          <a:p>
            <a:r>
              <a:rPr lang="de-DE" sz="2400" dirty="0"/>
              <a:t>Dazu vier Grund</a:t>
            </a:r>
            <a:r>
              <a:rPr lang="de-DE" sz="2400" b="1" dirty="0"/>
              <a:t>dienste</a:t>
            </a:r>
            <a:r>
              <a:rPr lang="de-DE" sz="2400" dirty="0"/>
              <a:t> der </a:t>
            </a:r>
            <a:r>
              <a:rPr lang="de-DE" sz="2400" i="1" dirty="0"/>
              <a:t>gesamten</a:t>
            </a:r>
            <a:r>
              <a:rPr lang="de-DE" sz="2400" dirty="0"/>
              <a:t> Gemeinde:</a:t>
            </a:r>
            <a:br>
              <a:rPr lang="de-DE" sz="2400" dirty="0"/>
            </a:br>
            <a:r>
              <a:rPr lang="de-DE" sz="2400" dirty="0"/>
              <a:t>	</a:t>
            </a:r>
            <a:r>
              <a:rPr lang="de-DE" sz="2200" dirty="0" err="1"/>
              <a:t>Liturgia</a:t>
            </a:r>
            <a:r>
              <a:rPr lang="de-DE" sz="2200" dirty="0"/>
              <a:t>	– Gottesdienst</a:t>
            </a:r>
            <a:br>
              <a:rPr lang="de-DE" sz="2200" dirty="0"/>
            </a:br>
            <a:r>
              <a:rPr lang="de-DE" sz="2200" dirty="0"/>
              <a:t>	</a:t>
            </a:r>
            <a:r>
              <a:rPr lang="de-DE" sz="2200" dirty="0" err="1"/>
              <a:t>Martyria</a:t>
            </a:r>
            <a:r>
              <a:rPr lang="de-DE" sz="2200" dirty="0"/>
              <a:t>	– Verkündigung </a:t>
            </a:r>
            <a:br>
              <a:rPr lang="de-DE" sz="2200" dirty="0"/>
            </a:br>
            <a:r>
              <a:rPr lang="de-DE" sz="2200" dirty="0"/>
              <a:t>	Diakonia	– </a:t>
            </a:r>
            <a:r>
              <a:rPr lang="de-DE" sz="2200" dirty="0" err="1"/>
              <a:t>Nächstendienst</a:t>
            </a:r>
            <a:r>
              <a:rPr lang="de-DE" sz="2200" dirty="0"/>
              <a:t> </a:t>
            </a:r>
            <a:br>
              <a:rPr lang="de-DE" sz="2200" dirty="0"/>
            </a:br>
            <a:r>
              <a:rPr lang="de-DE" sz="2200" dirty="0"/>
              <a:t>	Koinonia	– Gemeinschaft </a:t>
            </a:r>
            <a:endParaRPr lang="de-DE" sz="2400" dirty="0"/>
          </a:p>
          <a:p>
            <a:r>
              <a:rPr lang="de-DE" sz="2400" dirty="0"/>
              <a:t>Indem die </a:t>
            </a:r>
            <a:r>
              <a:rPr lang="de-DE" sz="2400" b="1" dirty="0"/>
              <a:t>Gemeinde</a:t>
            </a:r>
            <a:r>
              <a:rPr lang="de-DE" sz="2400" dirty="0"/>
              <a:t> die vier </a:t>
            </a:r>
            <a:r>
              <a:rPr lang="de-DE" sz="2400" b="1" dirty="0"/>
              <a:t>Grunddienste</a:t>
            </a:r>
            <a:r>
              <a:rPr lang="de-DE" sz="2400" dirty="0"/>
              <a:t> vollzieht, </a:t>
            </a:r>
            <a:br>
              <a:rPr lang="de-DE" sz="2400" dirty="0"/>
            </a:br>
            <a:r>
              <a:rPr lang="de-DE" sz="2400" dirty="0"/>
              <a:t>befolgt sie ihren </a:t>
            </a:r>
            <a:r>
              <a:rPr lang="de-DE" sz="2400" b="1" dirty="0"/>
              <a:t>Grundauftrag</a:t>
            </a:r>
          </a:p>
        </p:txBody>
      </p:sp>
    </p:spTree>
    <p:extLst>
      <p:ext uri="{BB962C8B-B14F-4D97-AF65-F5344CB8AC3E}">
        <p14:creationId xmlns:p14="http://schemas.microsoft.com/office/powerpoint/2010/main" val="345874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E179EE-C200-4283-97EC-18D2A9027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Gemeinde - Gemeindeversammlung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2985F42-45EC-49E9-857C-1FD344CB7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10519810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/>
              <a:t>Die Gemeindeversammlung ist</a:t>
            </a:r>
            <a:br>
              <a:rPr lang="de-DE" sz="2400" dirty="0"/>
            </a:br>
            <a:endParaRPr lang="de-DE" sz="900" dirty="0"/>
          </a:p>
          <a:p>
            <a:r>
              <a:rPr lang="de-DE" sz="2400" dirty="0"/>
              <a:t>die Versammlung einer Gemeinde innerhalb einer Pfarrei</a:t>
            </a:r>
            <a:br>
              <a:rPr lang="de-DE" sz="2400" dirty="0"/>
            </a:br>
            <a:endParaRPr lang="de-DE" sz="800" dirty="0"/>
          </a:p>
          <a:p>
            <a:r>
              <a:rPr lang="de-DE" sz="2400" dirty="0"/>
              <a:t>ein Ort lebendigen </a:t>
            </a:r>
            <a:r>
              <a:rPr lang="de-DE" sz="2400" b="1" dirty="0"/>
              <a:t>Austausches</a:t>
            </a:r>
            <a:br>
              <a:rPr lang="de-DE" sz="2400" b="1" dirty="0"/>
            </a:br>
            <a:endParaRPr lang="de-DE" sz="800" b="1" dirty="0"/>
          </a:p>
          <a:p>
            <a:r>
              <a:rPr lang="de-DE" sz="2400" dirty="0"/>
              <a:t>eine Versammlung zur </a:t>
            </a:r>
            <a:r>
              <a:rPr lang="de-DE" sz="2400" b="1" dirty="0"/>
              <a:t>Umsetzung</a:t>
            </a:r>
            <a:r>
              <a:rPr lang="de-DE" sz="2400" dirty="0"/>
              <a:t> des Grundauftrages der Gemeinde</a:t>
            </a:r>
          </a:p>
        </p:txBody>
      </p:sp>
    </p:spTree>
    <p:extLst>
      <p:ext uri="{BB962C8B-B14F-4D97-AF65-F5344CB8AC3E}">
        <p14:creationId xmlns:p14="http://schemas.microsoft.com/office/powerpoint/2010/main" val="394878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E179EE-C200-4283-97EC-18D2A9027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Gemeinde - Gemeindeversammlung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2985F42-45EC-49E9-857C-1FD344CB7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10445919" cy="41168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400" dirty="0"/>
              <a:t>Die Gemeindeversammlung</a:t>
            </a:r>
            <a:br>
              <a:rPr lang="de-DE" sz="2400" dirty="0"/>
            </a:br>
            <a:endParaRPr lang="de-DE" sz="800" b="1" dirty="0"/>
          </a:p>
          <a:p>
            <a:r>
              <a:rPr lang="de-DE" sz="2400" b="1" dirty="0"/>
              <a:t>erörtert</a:t>
            </a:r>
            <a:r>
              <a:rPr lang="de-DE" sz="2400" dirty="0"/>
              <a:t> Ideen und Fragen des kirchlichen Lebens vor Ort</a:t>
            </a:r>
            <a:br>
              <a:rPr lang="de-DE" sz="2400" dirty="0"/>
            </a:br>
            <a:endParaRPr lang="de-DE" sz="800" dirty="0"/>
          </a:p>
          <a:p>
            <a:r>
              <a:rPr lang="de-DE" sz="2400" dirty="0"/>
              <a:t>macht </a:t>
            </a:r>
            <a:r>
              <a:rPr lang="de-DE" sz="2400" b="1" dirty="0"/>
              <a:t>Anregungen</a:t>
            </a:r>
            <a:r>
              <a:rPr lang="de-DE" sz="2400" dirty="0"/>
              <a:t> und Vorschläge</a:t>
            </a:r>
            <a:br>
              <a:rPr lang="de-DE" sz="2400" dirty="0"/>
            </a:br>
            <a:endParaRPr lang="de-DE" sz="800" dirty="0"/>
          </a:p>
          <a:p>
            <a:r>
              <a:rPr lang="de-DE" sz="2400" b="1" dirty="0"/>
              <a:t>entscheidet</a:t>
            </a:r>
            <a:r>
              <a:rPr lang="de-DE" sz="2400" dirty="0"/>
              <a:t> darüber, </a:t>
            </a:r>
          </a:p>
          <a:p>
            <a:pPr lvl="1"/>
            <a:r>
              <a:rPr lang="de-DE" sz="2200" dirty="0"/>
              <a:t>wie die Gemeindeteams ins Amt kommen und </a:t>
            </a:r>
          </a:p>
          <a:p>
            <a:pPr lvl="1"/>
            <a:r>
              <a:rPr lang="de-DE" sz="2200" dirty="0"/>
              <a:t>wie lange sie im Amt bleiben</a:t>
            </a:r>
          </a:p>
        </p:txBody>
      </p:sp>
    </p:spTree>
    <p:extLst>
      <p:ext uri="{BB962C8B-B14F-4D97-AF65-F5344CB8AC3E}">
        <p14:creationId xmlns:p14="http://schemas.microsoft.com/office/powerpoint/2010/main" val="196420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-Sitzungssaal">
  <a:themeElements>
    <a:clrScheme name="Ion-Sitzungssaal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-Sitzungssaal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-Sitzungssaal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0</TotalTime>
  <Words>959</Words>
  <Application>Microsoft Office PowerPoint</Application>
  <PresentationFormat>Breitbild</PresentationFormat>
  <Paragraphs>114</Paragraphs>
  <Slides>20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5" baseType="lpstr">
      <vt:lpstr>Century Gothic</vt:lpstr>
      <vt:lpstr>Courier New</vt:lpstr>
      <vt:lpstr>Symbol</vt:lpstr>
      <vt:lpstr>Wingdings 3</vt:lpstr>
      <vt:lpstr>Ion-Sitzungssaal</vt:lpstr>
      <vt:lpstr>Praxisabend Gemeindeteam</vt:lpstr>
      <vt:lpstr>Ziele der Veranstaltung</vt:lpstr>
      <vt:lpstr>Teil 1: Begriffsklärungen</vt:lpstr>
      <vt:lpstr>Pfarrei – Kirchengemeinde – Gemeinde</vt:lpstr>
      <vt:lpstr>Pfarrei – Kirchengemeinde – Gemeinde</vt:lpstr>
      <vt:lpstr>Pfarrei – Kirchengemeinde – Gemeinde</vt:lpstr>
      <vt:lpstr>Gemeinde – wozu überhaupt?</vt:lpstr>
      <vt:lpstr>Gemeinde - Gemeindeversammlung</vt:lpstr>
      <vt:lpstr>Gemeinde - Gemeindeversammlung</vt:lpstr>
      <vt:lpstr>Gemeinde – Gemeindeteam </vt:lpstr>
      <vt:lpstr>Gemeinde – Gemeindeteam </vt:lpstr>
      <vt:lpstr>Gemeinde, GVersammlung, GTeam</vt:lpstr>
      <vt:lpstr>Fragen?</vt:lpstr>
      <vt:lpstr>Teil 2: Abstimmungen </vt:lpstr>
      <vt:lpstr>Art der Bildung des Gemeindeteams</vt:lpstr>
      <vt:lpstr>Art der Bildung des Gemeindeteams</vt:lpstr>
      <vt:lpstr>Übersicht – Abstimmung 1 </vt:lpstr>
      <vt:lpstr>Abstimmung 2 – Amtszeit des Gemeindeteams</vt:lpstr>
      <vt:lpstr>Aufgaben für das jetzige Gemeindeteam</vt:lpstr>
      <vt:lpstr>Aufgaben für das jetzige Gemeindeteam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Gemeindeversammlung</dc:title>
  <dc:creator>Blume, Martin</dc:creator>
  <cp:lastModifiedBy>Hans-Christian Körber</cp:lastModifiedBy>
  <cp:revision>56</cp:revision>
  <dcterms:created xsi:type="dcterms:W3CDTF">2025-08-28T08:33:24Z</dcterms:created>
  <dcterms:modified xsi:type="dcterms:W3CDTF">2026-01-19T14:24:03Z</dcterms:modified>
</cp:coreProperties>
</file>